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947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80" autoAdjust="0"/>
  </p:normalViewPr>
  <p:slideViewPr>
    <p:cSldViewPr snapToGrid="0">
      <p:cViewPr varScale="1">
        <p:scale>
          <a:sx n="68" d="100"/>
          <a:sy n="68" d="100"/>
        </p:scale>
        <p:origin x="816"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5" d="100"/>
          <a:sy n="55" d="100"/>
        </p:scale>
        <p:origin x="288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9909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1"/>
            <a:ext cx="2971800" cy="499091"/>
          </a:xfrm>
          <a:prstGeom prst="rect">
            <a:avLst/>
          </a:prstGeom>
        </p:spPr>
        <p:txBody>
          <a:bodyPr vert="horz" lIns="91440" tIns="45720" rIns="91440" bIns="45720" rtlCol="0"/>
          <a:lstStyle>
            <a:lvl1pPr algn="r">
              <a:defRPr sz="1200"/>
            </a:lvl1pPr>
          </a:lstStyle>
          <a:p>
            <a:fld id="{9428F8C2-87E5-4276-BB82-2AE899F07246}" type="datetimeFigureOut">
              <a:rPr lang="en-GB" smtClean="0"/>
              <a:t>24/11/2023</a:t>
            </a:fld>
            <a:endParaRPr lang="en-GB"/>
          </a:p>
        </p:txBody>
      </p:sp>
      <p:sp>
        <p:nvSpPr>
          <p:cNvPr id="4" name="Footer Placeholder 3"/>
          <p:cNvSpPr>
            <a:spLocks noGrp="1"/>
          </p:cNvSpPr>
          <p:nvPr>
            <p:ph type="ftr" sz="quarter" idx="2"/>
          </p:nvPr>
        </p:nvSpPr>
        <p:spPr>
          <a:xfrm>
            <a:off x="0" y="9448185"/>
            <a:ext cx="2971800" cy="49909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9448185"/>
            <a:ext cx="2971800" cy="499090"/>
          </a:xfrm>
          <a:prstGeom prst="rect">
            <a:avLst/>
          </a:prstGeom>
        </p:spPr>
        <p:txBody>
          <a:bodyPr vert="horz" lIns="91440" tIns="45720" rIns="91440" bIns="45720" rtlCol="0" anchor="b"/>
          <a:lstStyle>
            <a:lvl1pPr algn="r">
              <a:defRPr sz="1200"/>
            </a:lvl1pPr>
          </a:lstStyle>
          <a:p>
            <a:fld id="{452F6273-3215-4B37-895F-2C0120EA0098}" type="slidenum">
              <a:rPr lang="en-GB" smtClean="0"/>
              <a:t>‹#›</a:t>
            </a:fld>
            <a:endParaRPr lang="en-GB"/>
          </a:p>
        </p:txBody>
      </p:sp>
    </p:spTree>
    <p:extLst>
      <p:ext uri="{BB962C8B-B14F-4D97-AF65-F5344CB8AC3E}">
        <p14:creationId xmlns:p14="http://schemas.microsoft.com/office/powerpoint/2010/main" val="26619496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9909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1"/>
            <a:ext cx="2971800" cy="499091"/>
          </a:xfrm>
          <a:prstGeom prst="rect">
            <a:avLst/>
          </a:prstGeom>
        </p:spPr>
        <p:txBody>
          <a:bodyPr vert="horz" lIns="91440" tIns="45720" rIns="91440" bIns="45720" rtlCol="0"/>
          <a:lstStyle>
            <a:lvl1pPr algn="r">
              <a:defRPr sz="1200"/>
            </a:lvl1pPr>
          </a:lstStyle>
          <a:p>
            <a:fld id="{452BFB19-4855-4400-853B-E694E2657C07}" type="datetimeFigureOut">
              <a:rPr lang="en-GB" smtClean="0"/>
              <a:t>24/11/2023</a:t>
            </a:fld>
            <a:endParaRPr lang="en-GB"/>
          </a:p>
        </p:txBody>
      </p:sp>
      <p:sp>
        <p:nvSpPr>
          <p:cNvPr id="4" name="Slide Image Placehold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787125"/>
            <a:ext cx="5486400" cy="3916741"/>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8185"/>
            <a:ext cx="2971800" cy="49909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448185"/>
            <a:ext cx="2971800" cy="499090"/>
          </a:xfrm>
          <a:prstGeom prst="rect">
            <a:avLst/>
          </a:prstGeom>
        </p:spPr>
        <p:txBody>
          <a:bodyPr vert="horz" lIns="91440" tIns="45720" rIns="91440" bIns="45720" rtlCol="0" anchor="b"/>
          <a:lstStyle>
            <a:lvl1pPr algn="r">
              <a:defRPr sz="1200"/>
            </a:lvl1pPr>
          </a:lstStyle>
          <a:p>
            <a:fld id="{BFAA6267-592C-4CA6-A43A-95A579104122}" type="slidenum">
              <a:rPr lang="en-GB" smtClean="0"/>
              <a:t>‹#›</a:t>
            </a:fld>
            <a:endParaRPr lang="en-GB"/>
          </a:p>
        </p:txBody>
      </p:sp>
    </p:spTree>
    <p:extLst>
      <p:ext uri="{BB962C8B-B14F-4D97-AF65-F5344CB8AC3E}">
        <p14:creationId xmlns:p14="http://schemas.microsoft.com/office/powerpoint/2010/main" val="1460566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FAA6267-592C-4CA6-A43A-95A579104122}" type="slidenum">
              <a:rPr lang="en-GB" smtClean="0"/>
              <a:t>1</a:t>
            </a:fld>
            <a:endParaRPr lang="en-GB"/>
          </a:p>
        </p:txBody>
      </p:sp>
    </p:spTree>
    <p:extLst>
      <p:ext uri="{BB962C8B-B14F-4D97-AF65-F5344CB8AC3E}">
        <p14:creationId xmlns:p14="http://schemas.microsoft.com/office/powerpoint/2010/main" val="3693726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68BFB5D-1659-486B-A8CE-1320AF3930B6}" type="datetimeFigureOut">
              <a:rPr lang="en-GB" smtClean="0"/>
              <a:t>24/11/2023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000A7B-7755-407A-BCD2-078E45FC53B5}" type="slidenum">
              <a:rPr lang="en-GB" smtClean="0"/>
              <a:t>‹#›</a:t>
            </a:fld>
            <a:endParaRPr lang="en-GB"/>
          </a:p>
        </p:txBody>
      </p:sp>
    </p:spTree>
    <p:extLst>
      <p:ext uri="{BB962C8B-B14F-4D97-AF65-F5344CB8AC3E}">
        <p14:creationId xmlns:p14="http://schemas.microsoft.com/office/powerpoint/2010/main" val="1890545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68BFB5D-1659-486B-A8CE-1320AF3930B6}" type="datetimeFigureOut">
              <a:rPr lang="en-GB" smtClean="0"/>
              <a:t>24/11/2023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000A7B-7755-407A-BCD2-078E45FC53B5}" type="slidenum">
              <a:rPr lang="en-GB" smtClean="0"/>
              <a:t>‹#›</a:t>
            </a:fld>
            <a:endParaRPr lang="en-GB"/>
          </a:p>
        </p:txBody>
      </p:sp>
    </p:spTree>
    <p:extLst>
      <p:ext uri="{BB962C8B-B14F-4D97-AF65-F5344CB8AC3E}">
        <p14:creationId xmlns:p14="http://schemas.microsoft.com/office/powerpoint/2010/main" val="1745255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68BFB5D-1659-486B-A8CE-1320AF3930B6}" type="datetimeFigureOut">
              <a:rPr lang="en-GB" smtClean="0"/>
              <a:t>24/11/2023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000A7B-7755-407A-BCD2-078E45FC53B5}" type="slidenum">
              <a:rPr lang="en-GB" smtClean="0"/>
              <a:t>‹#›</a:t>
            </a:fld>
            <a:endParaRPr lang="en-GB"/>
          </a:p>
        </p:txBody>
      </p:sp>
    </p:spTree>
    <p:extLst>
      <p:ext uri="{BB962C8B-B14F-4D97-AF65-F5344CB8AC3E}">
        <p14:creationId xmlns:p14="http://schemas.microsoft.com/office/powerpoint/2010/main" val="87562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68BFB5D-1659-486B-A8CE-1320AF3930B6}" type="datetimeFigureOut">
              <a:rPr lang="en-GB" smtClean="0"/>
              <a:t>24/11/2023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000A7B-7755-407A-BCD2-078E45FC53B5}" type="slidenum">
              <a:rPr lang="en-GB" smtClean="0"/>
              <a:t>‹#›</a:t>
            </a:fld>
            <a:endParaRPr lang="en-GB"/>
          </a:p>
        </p:txBody>
      </p:sp>
    </p:spTree>
    <p:extLst>
      <p:ext uri="{BB962C8B-B14F-4D97-AF65-F5344CB8AC3E}">
        <p14:creationId xmlns:p14="http://schemas.microsoft.com/office/powerpoint/2010/main" val="782941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68BFB5D-1659-486B-A8CE-1320AF3930B6}" type="datetimeFigureOut">
              <a:rPr lang="en-GB" smtClean="0"/>
              <a:t>24/11/2023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000A7B-7755-407A-BCD2-078E45FC53B5}" type="slidenum">
              <a:rPr lang="en-GB" smtClean="0"/>
              <a:t>‹#›</a:t>
            </a:fld>
            <a:endParaRPr lang="en-GB"/>
          </a:p>
        </p:txBody>
      </p:sp>
    </p:spTree>
    <p:extLst>
      <p:ext uri="{BB962C8B-B14F-4D97-AF65-F5344CB8AC3E}">
        <p14:creationId xmlns:p14="http://schemas.microsoft.com/office/powerpoint/2010/main" val="1612587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68BFB5D-1659-486B-A8CE-1320AF3930B6}" type="datetimeFigureOut">
              <a:rPr lang="en-GB" smtClean="0"/>
              <a:t>24/11/2023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000A7B-7755-407A-BCD2-078E45FC53B5}" type="slidenum">
              <a:rPr lang="en-GB" smtClean="0"/>
              <a:t>‹#›</a:t>
            </a:fld>
            <a:endParaRPr lang="en-GB"/>
          </a:p>
        </p:txBody>
      </p:sp>
    </p:spTree>
    <p:extLst>
      <p:ext uri="{BB962C8B-B14F-4D97-AF65-F5344CB8AC3E}">
        <p14:creationId xmlns:p14="http://schemas.microsoft.com/office/powerpoint/2010/main" val="3090112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68BFB5D-1659-486B-A8CE-1320AF3930B6}" type="datetimeFigureOut">
              <a:rPr lang="en-GB" smtClean="0"/>
              <a:t>24/11/2023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D000A7B-7755-407A-BCD2-078E45FC53B5}" type="slidenum">
              <a:rPr lang="en-GB" smtClean="0"/>
              <a:t>‹#›</a:t>
            </a:fld>
            <a:endParaRPr lang="en-GB"/>
          </a:p>
        </p:txBody>
      </p:sp>
    </p:spTree>
    <p:extLst>
      <p:ext uri="{BB962C8B-B14F-4D97-AF65-F5344CB8AC3E}">
        <p14:creationId xmlns:p14="http://schemas.microsoft.com/office/powerpoint/2010/main" val="4001443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68BFB5D-1659-486B-A8CE-1320AF3930B6}" type="datetimeFigureOut">
              <a:rPr lang="en-GB" smtClean="0"/>
              <a:t>24/11/2023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D000A7B-7755-407A-BCD2-078E45FC53B5}" type="slidenum">
              <a:rPr lang="en-GB" smtClean="0"/>
              <a:t>‹#›</a:t>
            </a:fld>
            <a:endParaRPr lang="en-GB"/>
          </a:p>
        </p:txBody>
      </p:sp>
    </p:spTree>
    <p:extLst>
      <p:ext uri="{BB962C8B-B14F-4D97-AF65-F5344CB8AC3E}">
        <p14:creationId xmlns:p14="http://schemas.microsoft.com/office/powerpoint/2010/main" val="3854090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8BFB5D-1659-486B-A8CE-1320AF3930B6}" type="datetimeFigureOut">
              <a:rPr lang="en-GB" smtClean="0"/>
              <a:t>24/11/2023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D000A7B-7755-407A-BCD2-078E45FC53B5}" type="slidenum">
              <a:rPr lang="en-GB" smtClean="0"/>
              <a:t>‹#›</a:t>
            </a:fld>
            <a:endParaRPr lang="en-GB"/>
          </a:p>
        </p:txBody>
      </p:sp>
    </p:spTree>
    <p:extLst>
      <p:ext uri="{BB962C8B-B14F-4D97-AF65-F5344CB8AC3E}">
        <p14:creationId xmlns:p14="http://schemas.microsoft.com/office/powerpoint/2010/main" val="3256132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8BFB5D-1659-486B-A8CE-1320AF3930B6}" type="datetimeFigureOut">
              <a:rPr lang="en-GB" smtClean="0"/>
              <a:t>24/11/2023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000A7B-7755-407A-BCD2-078E45FC53B5}" type="slidenum">
              <a:rPr lang="en-GB" smtClean="0"/>
              <a:t>‹#›</a:t>
            </a:fld>
            <a:endParaRPr lang="en-GB"/>
          </a:p>
        </p:txBody>
      </p:sp>
    </p:spTree>
    <p:extLst>
      <p:ext uri="{BB962C8B-B14F-4D97-AF65-F5344CB8AC3E}">
        <p14:creationId xmlns:p14="http://schemas.microsoft.com/office/powerpoint/2010/main" val="2510268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8BFB5D-1659-486B-A8CE-1320AF3930B6}" type="datetimeFigureOut">
              <a:rPr lang="en-GB" smtClean="0"/>
              <a:t>24/11/2023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000A7B-7755-407A-BCD2-078E45FC53B5}" type="slidenum">
              <a:rPr lang="en-GB" smtClean="0"/>
              <a:t>‹#›</a:t>
            </a:fld>
            <a:endParaRPr lang="en-GB"/>
          </a:p>
        </p:txBody>
      </p:sp>
    </p:spTree>
    <p:extLst>
      <p:ext uri="{BB962C8B-B14F-4D97-AF65-F5344CB8AC3E}">
        <p14:creationId xmlns:p14="http://schemas.microsoft.com/office/powerpoint/2010/main" val="3729731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8BFB5D-1659-486B-A8CE-1320AF3930B6}" type="datetimeFigureOut">
              <a:rPr lang="en-GB" smtClean="0"/>
              <a:t>24/11/2023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00A7B-7755-407A-BCD2-078E45FC53B5}" type="slidenum">
              <a:rPr lang="en-GB" smtClean="0"/>
              <a:t>‹#›</a:t>
            </a:fld>
            <a:endParaRPr lang="en-GB"/>
          </a:p>
        </p:txBody>
      </p:sp>
    </p:spTree>
    <p:extLst>
      <p:ext uri="{BB962C8B-B14F-4D97-AF65-F5344CB8AC3E}">
        <p14:creationId xmlns:p14="http://schemas.microsoft.com/office/powerpoint/2010/main" val="4166456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a:t>Proliferative Kidney Disease: Questions and Issues.</a:t>
            </a:r>
            <a:br>
              <a:rPr lang="en-GB" dirty="0"/>
            </a:br>
            <a:endParaRPr lang="en-GB" dirty="0"/>
          </a:p>
        </p:txBody>
      </p:sp>
      <p:sp>
        <p:nvSpPr>
          <p:cNvPr id="3" name="Subtitle 2"/>
          <p:cNvSpPr>
            <a:spLocks noGrp="1"/>
          </p:cNvSpPr>
          <p:nvPr>
            <p:ph type="subTitle" idx="1"/>
          </p:nvPr>
        </p:nvSpPr>
        <p:spPr/>
        <p:txBody>
          <a:bodyPr/>
          <a:lstStyle/>
          <a:p>
            <a:r>
              <a:rPr lang="en-GB" sz="4000" dirty="0"/>
              <a:t>Jim Cuthbert.</a:t>
            </a:r>
          </a:p>
          <a:p>
            <a:r>
              <a:rPr lang="en-GB" sz="2000" dirty="0"/>
              <a:t>Text of talk given at Grayling Society Annual Conference, 21 October 2023.</a:t>
            </a:r>
          </a:p>
          <a:p>
            <a:r>
              <a:rPr lang="en-GB" sz="2000" dirty="0"/>
              <a:t>The home of this document is the Cuthbert website www.jamcuthbert.co.uk</a:t>
            </a:r>
          </a:p>
          <a:p>
            <a:endParaRPr lang="en-GB" dirty="0"/>
          </a:p>
        </p:txBody>
      </p:sp>
    </p:spTree>
    <p:extLst>
      <p:ext uri="{BB962C8B-B14F-4D97-AF65-F5344CB8AC3E}">
        <p14:creationId xmlns:p14="http://schemas.microsoft.com/office/powerpoint/2010/main" val="4168903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t>Key Factual Question: 3</a:t>
            </a:r>
            <a:endParaRPr lang="en-GB" sz="4000" dirty="0"/>
          </a:p>
        </p:txBody>
      </p:sp>
      <p:sp>
        <p:nvSpPr>
          <p:cNvPr id="3" name="Content Placeholder 2"/>
          <p:cNvSpPr>
            <a:spLocks noGrp="1"/>
          </p:cNvSpPr>
          <p:nvPr>
            <p:ph idx="1"/>
          </p:nvPr>
        </p:nvSpPr>
        <p:spPr/>
        <p:txBody>
          <a:bodyPr/>
          <a:lstStyle/>
          <a:p>
            <a:r>
              <a:rPr lang="en-GB" dirty="0"/>
              <a:t>What are the implications of the fact that there are different sub types of the PKD parasite?</a:t>
            </a:r>
          </a:p>
          <a:p>
            <a:endParaRPr lang="en-GB" dirty="0"/>
          </a:p>
          <a:p>
            <a:pPr marL="0" indent="0">
              <a:buNone/>
            </a:pPr>
            <a:r>
              <a:rPr lang="en-GB" dirty="0"/>
              <a:t>The PKD parasite has a number of different sub-types: e.g., North American and native European varieties. The view has been expressed that the North American variety is relatively more lethal to native European fish. Is this correct? And what are the distributions within the UK of the different parasite types?</a:t>
            </a:r>
          </a:p>
        </p:txBody>
      </p:sp>
    </p:spTree>
    <p:extLst>
      <p:ext uri="{BB962C8B-B14F-4D97-AF65-F5344CB8AC3E}">
        <p14:creationId xmlns:p14="http://schemas.microsoft.com/office/powerpoint/2010/main" val="1717952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t>Key Factual Question: 4</a:t>
            </a:r>
            <a:endParaRPr lang="en-GB" sz="4000" dirty="0"/>
          </a:p>
        </p:txBody>
      </p:sp>
      <p:sp>
        <p:nvSpPr>
          <p:cNvPr id="3" name="Content Placeholder 2"/>
          <p:cNvSpPr>
            <a:spLocks noGrp="1"/>
          </p:cNvSpPr>
          <p:nvPr>
            <p:ph idx="1"/>
          </p:nvPr>
        </p:nvSpPr>
        <p:spPr/>
        <p:txBody>
          <a:bodyPr/>
          <a:lstStyle/>
          <a:p>
            <a:r>
              <a:rPr lang="en-GB" dirty="0"/>
              <a:t>What are the implications of the practice that some fish farms have developed, of deliberately infecting their stocks with PKD at a time of year when they are likely to recover?</a:t>
            </a:r>
          </a:p>
          <a:p>
            <a:endParaRPr lang="en-GB" dirty="0"/>
          </a:p>
          <a:p>
            <a:pPr marL="0" indent="0">
              <a:buNone/>
            </a:pPr>
            <a:r>
              <a:rPr lang="en-GB" dirty="0"/>
              <a:t>Even when these fish no longer show clinical symptoms, they will still shed parasite spores. So what effect has this practice had on spreading PKD: or on spreading different varieties of the parasite? </a:t>
            </a:r>
          </a:p>
        </p:txBody>
      </p:sp>
    </p:spTree>
    <p:extLst>
      <p:ext uri="{BB962C8B-B14F-4D97-AF65-F5344CB8AC3E}">
        <p14:creationId xmlns:p14="http://schemas.microsoft.com/office/powerpoint/2010/main" val="6476348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t>Key Factual Question: 5</a:t>
            </a:r>
            <a:endParaRPr lang="en-GB" sz="4000" dirty="0"/>
          </a:p>
        </p:txBody>
      </p:sp>
      <p:sp>
        <p:nvSpPr>
          <p:cNvPr id="3" name="Content Placeholder 2"/>
          <p:cNvSpPr>
            <a:spLocks noGrp="1"/>
          </p:cNvSpPr>
          <p:nvPr>
            <p:ph idx="1"/>
          </p:nvPr>
        </p:nvSpPr>
        <p:spPr/>
        <p:txBody>
          <a:bodyPr/>
          <a:lstStyle/>
          <a:p>
            <a:r>
              <a:rPr lang="en-GB" dirty="0"/>
              <a:t>What types of river condition favour the Bryozoan host?</a:t>
            </a:r>
          </a:p>
          <a:p>
            <a:endParaRPr lang="en-GB" dirty="0"/>
          </a:p>
          <a:p>
            <a:pPr marL="0" indent="0">
              <a:buNone/>
            </a:pPr>
            <a:r>
              <a:rPr lang="en-GB" dirty="0"/>
              <a:t>It is already known that sewage pollution, and water eutrophication, cause bryozoans to proliferate. But what other factors contribute to their prevalence? </a:t>
            </a:r>
          </a:p>
        </p:txBody>
      </p:sp>
    </p:spTree>
    <p:extLst>
      <p:ext uri="{BB962C8B-B14F-4D97-AF65-F5344CB8AC3E}">
        <p14:creationId xmlns:p14="http://schemas.microsoft.com/office/powerpoint/2010/main" val="457098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t>What should be done?</a:t>
            </a:r>
          </a:p>
        </p:txBody>
      </p:sp>
      <p:sp>
        <p:nvSpPr>
          <p:cNvPr id="3" name="Content Placeholder 2"/>
          <p:cNvSpPr>
            <a:spLocks noGrp="1"/>
          </p:cNvSpPr>
          <p:nvPr>
            <p:ph idx="1"/>
          </p:nvPr>
        </p:nvSpPr>
        <p:spPr/>
        <p:txBody>
          <a:bodyPr/>
          <a:lstStyle/>
          <a:p>
            <a:r>
              <a:rPr lang="en-GB" dirty="0"/>
              <a:t>A first priority, clearly, should be to get answers to the above factual questions.</a:t>
            </a:r>
          </a:p>
          <a:p>
            <a:r>
              <a:rPr lang="en-GB" dirty="0"/>
              <a:t>Eradication of PKD may well be impossible. But, if we knew the answers to the above questions, we might well be able to devise ameliorative strategies. For example, through pollution control, or habitat alteration.</a:t>
            </a:r>
          </a:p>
          <a:p>
            <a:r>
              <a:rPr lang="en-GB" dirty="0"/>
              <a:t>And another advantage of better knowledge is that it could help us avoid, or modify, policies which might have unintended adverse consequences.</a:t>
            </a:r>
          </a:p>
        </p:txBody>
      </p:sp>
    </p:spTree>
    <p:extLst>
      <p:ext uri="{BB962C8B-B14F-4D97-AF65-F5344CB8AC3E}">
        <p14:creationId xmlns:p14="http://schemas.microsoft.com/office/powerpoint/2010/main" val="1677708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t>But there is a fundamental stumbling block.</a:t>
            </a:r>
          </a:p>
        </p:txBody>
      </p:sp>
      <p:sp>
        <p:nvSpPr>
          <p:cNvPr id="3" name="Content Placeholder 2"/>
          <p:cNvSpPr>
            <a:spLocks noGrp="1"/>
          </p:cNvSpPr>
          <p:nvPr>
            <p:ph idx="1"/>
          </p:nvPr>
        </p:nvSpPr>
        <p:spPr/>
        <p:txBody>
          <a:bodyPr/>
          <a:lstStyle/>
          <a:p>
            <a:r>
              <a:rPr lang="en-GB" dirty="0"/>
              <a:t>Namely, that official bodies in the UK have adopted a policy of inaction, and looking the other way on PKD. As we will see, their official statements are actually inconsistent with what their own funded research shows.</a:t>
            </a:r>
          </a:p>
          <a:p>
            <a:pPr marL="0" indent="0">
              <a:buNone/>
            </a:pPr>
            <a:endParaRPr lang="en-GB" dirty="0"/>
          </a:p>
        </p:txBody>
      </p:sp>
    </p:spTree>
    <p:extLst>
      <p:ext uri="{BB962C8B-B14F-4D97-AF65-F5344CB8AC3E}">
        <p14:creationId xmlns:p14="http://schemas.microsoft.com/office/powerpoint/2010/main" val="12220020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t>Let’s look first of all at findings from a publically commissioned research report.</a:t>
            </a:r>
          </a:p>
        </p:txBody>
      </p:sp>
      <p:sp>
        <p:nvSpPr>
          <p:cNvPr id="3" name="Content Placeholder 2"/>
          <p:cNvSpPr>
            <a:spLocks noGrp="1"/>
          </p:cNvSpPr>
          <p:nvPr>
            <p:ph idx="1"/>
          </p:nvPr>
        </p:nvSpPr>
        <p:spPr/>
        <p:txBody>
          <a:bodyPr/>
          <a:lstStyle/>
          <a:p>
            <a:pPr marL="0" indent="0">
              <a:buNone/>
            </a:pPr>
            <a:r>
              <a:rPr lang="en-GB" dirty="0"/>
              <a:t>The next slide looks at some findings from the following research paper, published in 2011, and funded by, among others, the Natural Environment Research Council, the Biotechnology and Biological Sciences Research Council, and the Department for Environment, Food and Rural Affairs.</a:t>
            </a:r>
          </a:p>
          <a:p>
            <a:pPr marL="0" indent="0">
              <a:buNone/>
            </a:pPr>
            <a:r>
              <a:rPr lang="en-GB" dirty="0"/>
              <a:t>“Life cycle complexity, environmental change, and the emerging status of salmon proliferative kidney disease”: Okamura, </a:t>
            </a:r>
            <a:r>
              <a:rPr lang="en-GB" dirty="0" err="1"/>
              <a:t>Hartikainen</a:t>
            </a:r>
            <a:r>
              <a:rPr lang="en-GB" dirty="0"/>
              <a:t>, Schmidt-</a:t>
            </a:r>
            <a:r>
              <a:rPr lang="en-GB" dirty="0" err="1"/>
              <a:t>Posthaus</a:t>
            </a:r>
            <a:r>
              <a:rPr lang="en-GB" dirty="0"/>
              <a:t> and </a:t>
            </a:r>
            <a:r>
              <a:rPr lang="en-GB" dirty="0" err="1"/>
              <a:t>Wahli</a:t>
            </a:r>
            <a:r>
              <a:rPr lang="en-GB" dirty="0"/>
              <a:t>: Freshwater Biology, (2011), </a:t>
            </a:r>
            <a:r>
              <a:rPr lang="en-GB" dirty="0" err="1"/>
              <a:t>vol</a:t>
            </a:r>
            <a:r>
              <a:rPr lang="en-GB" dirty="0"/>
              <a:t> 56, pp735-753. </a:t>
            </a:r>
          </a:p>
          <a:p>
            <a:pPr marL="0" indent="0">
              <a:buNone/>
            </a:pPr>
            <a:r>
              <a:rPr lang="en-GB" dirty="0"/>
              <a:t>(available free online at a site called “semantic scholar”)</a:t>
            </a:r>
          </a:p>
        </p:txBody>
      </p:sp>
    </p:spTree>
    <p:extLst>
      <p:ext uri="{BB962C8B-B14F-4D97-AF65-F5344CB8AC3E}">
        <p14:creationId xmlns:p14="http://schemas.microsoft.com/office/powerpoint/2010/main" val="3640678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56510"/>
          </a:xfrm>
        </p:spPr>
        <p:txBody>
          <a:bodyPr>
            <a:noAutofit/>
          </a:bodyPr>
          <a:lstStyle/>
          <a:p>
            <a:r>
              <a:rPr lang="en-GB" sz="4000" b="1" dirty="0"/>
              <a:t>Relevant points from Okamura paper.</a:t>
            </a:r>
          </a:p>
        </p:txBody>
      </p:sp>
      <p:sp>
        <p:nvSpPr>
          <p:cNvPr id="3" name="Content Placeholder 2"/>
          <p:cNvSpPr>
            <a:spLocks noGrp="1"/>
          </p:cNvSpPr>
          <p:nvPr>
            <p:ph idx="1"/>
          </p:nvPr>
        </p:nvSpPr>
        <p:spPr>
          <a:xfrm>
            <a:off x="838200" y="821635"/>
            <a:ext cx="10515600" cy="5315571"/>
          </a:xfrm>
        </p:spPr>
        <p:txBody>
          <a:bodyPr>
            <a:normAutofit lnSpcReduction="10000"/>
          </a:bodyPr>
          <a:lstStyle/>
          <a:p>
            <a:r>
              <a:rPr lang="en-GB" dirty="0"/>
              <a:t>PKD is a widespread disease of wild and farmed fish in the Northern Hemisphere.</a:t>
            </a:r>
          </a:p>
          <a:p>
            <a:r>
              <a:rPr lang="en-GB" dirty="0"/>
              <a:t>Juvenile fish are regarded as most at risk from PKD, but any fish which have not been previously exposed are vulnerable.</a:t>
            </a:r>
          </a:p>
          <a:p>
            <a:r>
              <a:rPr lang="en-GB" dirty="0"/>
              <a:t>The disease related mortality in wild stocks is almost certainly underestimated.</a:t>
            </a:r>
          </a:p>
          <a:p>
            <a:r>
              <a:rPr lang="en-GB" dirty="0"/>
              <a:t>The impact of PKD on fish populations is poorly understood. But evidence from Switzerland, the U.S. and Norway suggests it is playing a significant role in fish declines.</a:t>
            </a:r>
          </a:p>
          <a:p>
            <a:r>
              <a:rPr lang="en-GB" dirty="0"/>
              <a:t>Infected fish will remain infective for an extended period, perhaps indefinitely in some cases.</a:t>
            </a:r>
          </a:p>
          <a:p>
            <a:r>
              <a:rPr lang="en-GB" dirty="0"/>
              <a:t>There is evidence that sewage pollution, and eutrophication more generally, increase both </a:t>
            </a:r>
            <a:r>
              <a:rPr lang="en-GB" dirty="0" err="1"/>
              <a:t>bryozoa</a:t>
            </a:r>
            <a:r>
              <a:rPr lang="en-GB" dirty="0"/>
              <a:t> and parasite levels.</a:t>
            </a:r>
          </a:p>
        </p:txBody>
      </p:sp>
    </p:spTree>
    <p:extLst>
      <p:ext uri="{BB962C8B-B14F-4D97-AF65-F5344CB8AC3E}">
        <p14:creationId xmlns:p14="http://schemas.microsoft.com/office/powerpoint/2010/main" val="2153415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42040"/>
          </a:xfrm>
        </p:spPr>
        <p:txBody>
          <a:bodyPr>
            <a:normAutofit fontScale="90000"/>
          </a:bodyPr>
          <a:lstStyle/>
          <a:p>
            <a:r>
              <a:rPr lang="en-GB" b="1" dirty="0"/>
              <a:t>In contrast, the official position is:-</a:t>
            </a:r>
          </a:p>
        </p:txBody>
      </p:sp>
      <p:sp>
        <p:nvSpPr>
          <p:cNvPr id="3" name="Content Placeholder 2"/>
          <p:cNvSpPr>
            <a:spLocks noGrp="1"/>
          </p:cNvSpPr>
          <p:nvPr>
            <p:ph idx="1"/>
          </p:nvPr>
        </p:nvSpPr>
        <p:spPr>
          <a:xfrm>
            <a:off x="838200" y="1007166"/>
            <a:ext cx="10515600" cy="5169797"/>
          </a:xfrm>
        </p:spPr>
        <p:txBody>
          <a:bodyPr>
            <a:normAutofit/>
          </a:bodyPr>
          <a:lstStyle/>
          <a:p>
            <a:pPr marL="0" indent="0">
              <a:buNone/>
            </a:pPr>
            <a:r>
              <a:rPr lang="en-GB" dirty="0"/>
              <a:t>Despite this clear evidence available from officially funded research in 2011, the official position on PKD includes the following.</a:t>
            </a:r>
          </a:p>
          <a:p>
            <a:r>
              <a:rPr lang="en-GB" dirty="0"/>
              <a:t>“the affected species (salmonids; both farmed and wild) produce non-infectious (non-virulent, non-viable) spores.” [letter from Directorate for Marine Scotland, March 2022. This view later essentially retracted.]</a:t>
            </a:r>
          </a:p>
          <a:p>
            <a:r>
              <a:rPr lang="en-GB" dirty="0"/>
              <a:t>“the incidence of PKD in wild and farmed populations in Scotland is very low.” [letter from Marine Scotland, April 2022. This statement based on Marine Scotland’s policy of indirect surveillance for PKD. Modified in later correspondence to “clinical manifestation of PKD in salmonids is extremely low.”]</a:t>
            </a:r>
          </a:p>
          <a:p>
            <a:pPr marL="0" indent="0">
              <a:buNone/>
            </a:pPr>
            <a:endParaRPr lang="en-GB" dirty="0"/>
          </a:p>
          <a:p>
            <a:endParaRPr lang="en-GB" dirty="0"/>
          </a:p>
        </p:txBody>
      </p:sp>
    </p:spTree>
    <p:extLst>
      <p:ext uri="{BB962C8B-B14F-4D97-AF65-F5344CB8AC3E}">
        <p14:creationId xmlns:p14="http://schemas.microsoft.com/office/powerpoint/2010/main" val="38215465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75779"/>
          </a:xfrm>
        </p:spPr>
        <p:txBody>
          <a:bodyPr>
            <a:normAutofit fontScale="90000"/>
          </a:bodyPr>
          <a:lstStyle/>
          <a:p>
            <a:r>
              <a:rPr lang="en-GB" b="1" dirty="0"/>
              <a:t>Official position, continued.</a:t>
            </a:r>
          </a:p>
        </p:txBody>
      </p:sp>
      <p:sp>
        <p:nvSpPr>
          <p:cNvPr id="3" name="Content Placeholder 2"/>
          <p:cNvSpPr>
            <a:spLocks noGrp="1"/>
          </p:cNvSpPr>
          <p:nvPr>
            <p:ph idx="1"/>
          </p:nvPr>
        </p:nvSpPr>
        <p:spPr>
          <a:xfrm>
            <a:off x="838200" y="940904"/>
            <a:ext cx="10515600" cy="5236059"/>
          </a:xfrm>
        </p:spPr>
        <p:txBody>
          <a:bodyPr/>
          <a:lstStyle/>
          <a:p>
            <a:r>
              <a:rPr lang="en-GB"/>
              <a:t>PKD </a:t>
            </a:r>
            <a:r>
              <a:rPr lang="en-GB" dirty="0"/>
              <a:t>“does not cause significant issues to the trout, salmon or wild sectors.” [letter from Directorate for Marine Scotland, July 2022]. Despite saying, in the same letter, as we have seen, that the parasite that causes PKD is likely to be endemic and widespread in Scotland.</a:t>
            </a:r>
          </a:p>
          <a:p>
            <a:pPr marL="0" indent="0">
              <a:buNone/>
            </a:pPr>
            <a:r>
              <a:rPr lang="en-GB" dirty="0"/>
              <a:t>And finally</a:t>
            </a:r>
          </a:p>
          <a:p>
            <a:r>
              <a:rPr lang="en-GB" dirty="0"/>
              <a:t>“Based on our current knowledge, we do not envisage that a policy review in this area will be taken forward.” [letter from Marine Scotland Policy Directorate, October 2022.]</a:t>
            </a:r>
          </a:p>
        </p:txBody>
      </p:sp>
    </p:spTree>
    <p:extLst>
      <p:ext uri="{BB962C8B-B14F-4D97-AF65-F5344CB8AC3E}">
        <p14:creationId xmlns:p14="http://schemas.microsoft.com/office/powerpoint/2010/main" val="21687363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42040"/>
          </a:xfrm>
        </p:spPr>
        <p:txBody>
          <a:bodyPr>
            <a:normAutofit fontScale="90000"/>
          </a:bodyPr>
          <a:lstStyle/>
          <a:p>
            <a:r>
              <a:rPr lang="en-GB" b="1" dirty="0"/>
              <a:t>More on official position: DEFRA</a:t>
            </a:r>
          </a:p>
        </p:txBody>
      </p:sp>
      <p:sp>
        <p:nvSpPr>
          <p:cNvPr id="3" name="Content Placeholder 2"/>
          <p:cNvSpPr>
            <a:spLocks noGrp="1"/>
          </p:cNvSpPr>
          <p:nvPr>
            <p:ph idx="1"/>
          </p:nvPr>
        </p:nvSpPr>
        <p:spPr>
          <a:xfrm>
            <a:off x="838200" y="1007166"/>
            <a:ext cx="10515600" cy="5169797"/>
          </a:xfrm>
        </p:spPr>
        <p:txBody>
          <a:bodyPr>
            <a:normAutofit lnSpcReduction="10000"/>
          </a:bodyPr>
          <a:lstStyle/>
          <a:p>
            <a:pPr marL="0" indent="0">
              <a:buNone/>
            </a:pPr>
            <a:r>
              <a:rPr lang="en-GB" dirty="0"/>
              <a:t>The DEFRA position is similar.</a:t>
            </a:r>
          </a:p>
          <a:p>
            <a:r>
              <a:rPr lang="en-GB" dirty="0"/>
              <a:t>“Specific consideration was not given to the possible effects of the practice of deliberately exposing young stock to PKD.” [letter from DEFRA, April 2022].</a:t>
            </a:r>
          </a:p>
          <a:p>
            <a:r>
              <a:rPr lang="en-GB" dirty="0"/>
              <a:t>“There is currently no active surveillance of PKD in wild or farmed fish.” [same letter]</a:t>
            </a:r>
          </a:p>
          <a:p>
            <a:r>
              <a:rPr lang="en-GB" dirty="0"/>
              <a:t>“There is no evidence that the presence of farmed stocks increases the intensity of infection in the wild.” [letter from DEFRA, March 2023]</a:t>
            </a:r>
          </a:p>
          <a:p>
            <a:r>
              <a:rPr lang="en-GB" dirty="0"/>
              <a:t>“There is currently no cause to conduct a review into any aspect of PKD policy in England. This position will be reviewed should new information come to light.” [same letter]</a:t>
            </a:r>
          </a:p>
          <a:p>
            <a:endParaRPr lang="en-GB" dirty="0"/>
          </a:p>
        </p:txBody>
      </p:sp>
    </p:spTree>
    <p:extLst>
      <p:ext uri="{BB962C8B-B14F-4D97-AF65-F5344CB8AC3E}">
        <p14:creationId xmlns:p14="http://schemas.microsoft.com/office/powerpoint/2010/main" val="3800886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t>This talk is really about three questions.</a:t>
            </a:r>
          </a:p>
        </p:txBody>
      </p:sp>
      <p:sp>
        <p:nvSpPr>
          <p:cNvPr id="3" name="Content Placeholder 2"/>
          <p:cNvSpPr>
            <a:spLocks noGrp="1"/>
          </p:cNvSpPr>
          <p:nvPr>
            <p:ph idx="1"/>
          </p:nvPr>
        </p:nvSpPr>
        <p:spPr>
          <a:xfrm>
            <a:off x="846406" y="1690688"/>
            <a:ext cx="10515600" cy="4351338"/>
          </a:xfrm>
        </p:spPr>
        <p:txBody>
          <a:bodyPr/>
          <a:lstStyle/>
          <a:p>
            <a:r>
              <a:rPr lang="en-GB" dirty="0"/>
              <a:t>Is PKD a major cause of the observed decline in salmonid fish stocks in the UK?</a:t>
            </a:r>
          </a:p>
          <a:p>
            <a:endParaRPr lang="en-GB" dirty="0"/>
          </a:p>
          <a:p>
            <a:r>
              <a:rPr lang="en-GB" dirty="0"/>
              <a:t>If so, what can be done?</a:t>
            </a:r>
          </a:p>
          <a:p>
            <a:endParaRPr lang="en-GB" dirty="0"/>
          </a:p>
          <a:p>
            <a:r>
              <a:rPr lang="en-GB" dirty="0"/>
              <a:t>Why have the authorities in the UK adopted policies on PKD which, as we will see, effectively amount to inaction, and looking the other way?</a:t>
            </a:r>
          </a:p>
        </p:txBody>
      </p:sp>
    </p:spTree>
    <p:extLst>
      <p:ext uri="{BB962C8B-B14F-4D97-AF65-F5344CB8AC3E}">
        <p14:creationId xmlns:p14="http://schemas.microsoft.com/office/powerpoint/2010/main" val="2540650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0823"/>
          </a:xfrm>
        </p:spPr>
        <p:txBody>
          <a:bodyPr>
            <a:normAutofit/>
          </a:bodyPr>
          <a:lstStyle/>
          <a:p>
            <a:r>
              <a:rPr lang="en-GB" sz="4000" b="1" dirty="0"/>
              <a:t>Rationally, the official position makes no sense.</a:t>
            </a:r>
          </a:p>
        </p:txBody>
      </p:sp>
      <p:sp>
        <p:nvSpPr>
          <p:cNvPr id="3" name="Content Placeholder 2"/>
          <p:cNvSpPr>
            <a:spLocks noGrp="1"/>
          </p:cNvSpPr>
          <p:nvPr>
            <p:ph idx="1"/>
          </p:nvPr>
        </p:nvSpPr>
        <p:spPr>
          <a:xfrm>
            <a:off x="838200" y="1205948"/>
            <a:ext cx="10515600" cy="4971015"/>
          </a:xfrm>
        </p:spPr>
        <p:txBody>
          <a:bodyPr>
            <a:normAutofit lnSpcReduction="10000"/>
          </a:bodyPr>
          <a:lstStyle/>
          <a:p>
            <a:r>
              <a:rPr lang="en-GB" dirty="0"/>
              <a:t>It is common ground that we have suffered widespread and drastic declines in wild salmonid populations.</a:t>
            </a:r>
          </a:p>
          <a:p>
            <a:r>
              <a:rPr lang="en-GB" dirty="0"/>
              <a:t>It is also common ground, (now), that PKD is endemic and widespread in the UK.</a:t>
            </a:r>
          </a:p>
          <a:p>
            <a:r>
              <a:rPr lang="en-GB" dirty="0"/>
              <a:t>An authoritative research report,  commissioned by UK public bodies, indicates that PKD is highly likely to be a major contributor to salmonid population declines on the continent.</a:t>
            </a:r>
          </a:p>
          <a:p>
            <a:r>
              <a:rPr lang="en-GB" dirty="0"/>
              <a:t>And yet our authorities adopt a policy of inaction, and a policy of indirect surveillance which their own commissioned research indicates is likely to underestimate PKD related mortality.</a:t>
            </a:r>
          </a:p>
          <a:p>
            <a:r>
              <a:rPr lang="en-GB" dirty="0"/>
              <a:t>And then say they won’t review the position until there is more evidence.</a:t>
            </a:r>
          </a:p>
        </p:txBody>
      </p:sp>
    </p:spTree>
    <p:extLst>
      <p:ext uri="{BB962C8B-B14F-4D97-AF65-F5344CB8AC3E}">
        <p14:creationId xmlns:p14="http://schemas.microsoft.com/office/powerpoint/2010/main" val="14882209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t>Nevertheless, there may be a twisted logic to the official position.</a:t>
            </a:r>
          </a:p>
        </p:txBody>
      </p:sp>
      <p:sp>
        <p:nvSpPr>
          <p:cNvPr id="3" name="Content Placeholder 2"/>
          <p:cNvSpPr>
            <a:spLocks noGrp="1"/>
          </p:cNvSpPr>
          <p:nvPr>
            <p:ph idx="1"/>
          </p:nvPr>
        </p:nvSpPr>
        <p:spPr/>
        <p:txBody>
          <a:bodyPr/>
          <a:lstStyle/>
          <a:p>
            <a:pPr marL="0" indent="0">
              <a:buNone/>
            </a:pPr>
            <a:r>
              <a:rPr lang="en-GB" dirty="0"/>
              <a:t>From the point of view of certain sectional interests, there may be perceived benefits from a policy of inaction on PKD. This could be true, as I will explain, for:-</a:t>
            </a:r>
          </a:p>
          <a:p>
            <a:r>
              <a:rPr lang="en-GB" dirty="0"/>
              <a:t>The fish farming industry.</a:t>
            </a:r>
          </a:p>
          <a:p>
            <a:r>
              <a:rPr lang="en-GB" dirty="0"/>
              <a:t>DEFRA and Marine Scotland themselves.</a:t>
            </a:r>
          </a:p>
          <a:p>
            <a:r>
              <a:rPr lang="en-GB" dirty="0"/>
              <a:t>The wider government.</a:t>
            </a:r>
          </a:p>
          <a:p>
            <a:r>
              <a:rPr lang="en-GB" dirty="0"/>
              <a:t>Commercial angling interests.</a:t>
            </a:r>
          </a:p>
        </p:txBody>
      </p:sp>
    </p:spTree>
    <p:extLst>
      <p:ext uri="{BB962C8B-B14F-4D97-AF65-F5344CB8AC3E}">
        <p14:creationId xmlns:p14="http://schemas.microsoft.com/office/powerpoint/2010/main" val="20951709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t>Which raises the question.</a:t>
            </a:r>
          </a:p>
        </p:txBody>
      </p:sp>
      <p:sp>
        <p:nvSpPr>
          <p:cNvPr id="3" name="Content Placeholder 2"/>
          <p:cNvSpPr>
            <a:spLocks noGrp="1"/>
          </p:cNvSpPr>
          <p:nvPr>
            <p:ph idx="1"/>
          </p:nvPr>
        </p:nvSpPr>
        <p:spPr/>
        <p:txBody>
          <a:bodyPr/>
          <a:lstStyle/>
          <a:p>
            <a:pPr marL="0" indent="0">
              <a:buNone/>
            </a:pPr>
            <a:r>
              <a:rPr lang="en-GB" dirty="0"/>
              <a:t>Who is looking after the interests of the PBGTA community?</a:t>
            </a:r>
          </a:p>
          <a:p>
            <a:pPr marL="0" indent="0">
              <a:buNone/>
            </a:pPr>
            <a:endParaRPr lang="en-GB" dirty="0"/>
          </a:p>
          <a:p>
            <a:pPr marL="0" indent="0">
              <a:buNone/>
            </a:pPr>
            <a:r>
              <a:rPr lang="en-GB" dirty="0"/>
              <a:t>(Poor Bloody Grayling and (wild) Trout Angling community.)</a:t>
            </a:r>
          </a:p>
        </p:txBody>
      </p:sp>
    </p:spTree>
    <p:extLst>
      <p:ext uri="{BB962C8B-B14F-4D97-AF65-F5344CB8AC3E}">
        <p14:creationId xmlns:p14="http://schemas.microsoft.com/office/powerpoint/2010/main" val="8638484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85373"/>
          </a:xfrm>
        </p:spPr>
        <p:txBody>
          <a:bodyPr>
            <a:normAutofit/>
          </a:bodyPr>
          <a:lstStyle/>
          <a:p>
            <a:r>
              <a:rPr lang="en-GB" sz="4000" b="1" dirty="0"/>
              <a:t>So, finally, going back to the three initial questions.</a:t>
            </a:r>
          </a:p>
        </p:txBody>
      </p:sp>
      <p:sp>
        <p:nvSpPr>
          <p:cNvPr id="3" name="Content Placeholder 2"/>
          <p:cNvSpPr>
            <a:spLocks noGrp="1"/>
          </p:cNvSpPr>
          <p:nvPr>
            <p:ph idx="1"/>
          </p:nvPr>
        </p:nvSpPr>
        <p:spPr>
          <a:xfrm>
            <a:off x="838200" y="1350498"/>
            <a:ext cx="10515600" cy="4826465"/>
          </a:xfrm>
        </p:spPr>
        <p:txBody>
          <a:bodyPr>
            <a:normAutofit lnSpcReduction="10000"/>
          </a:bodyPr>
          <a:lstStyle/>
          <a:p>
            <a:pPr marL="0" indent="0">
              <a:buNone/>
            </a:pPr>
            <a:r>
              <a:rPr lang="en-GB" dirty="0"/>
              <a:t>Is PKD a major cause of the observed decline in salmonid fish stocks in the UK?</a:t>
            </a:r>
          </a:p>
          <a:p>
            <a:pPr marL="0" indent="0">
              <a:buNone/>
            </a:pPr>
            <a:r>
              <a:rPr lang="en-GB" dirty="0"/>
              <a:t>	Quite possibly: indeed, probably.</a:t>
            </a:r>
          </a:p>
          <a:p>
            <a:pPr marL="0" indent="0">
              <a:buNone/>
            </a:pPr>
            <a:r>
              <a:rPr lang="en-GB" dirty="0"/>
              <a:t>If so, what can be done?</a:t>
            </a:r>
          </a:p>
          <a:p>
            <a:pPr marL="0" indent="0">
              <a:buNone/>
            </a:pPr>
            <a:r>
              <a:rPr lang="en-GB" dirty="0"/>
              <a:t>	Unclear if there is a solution: but the starting point is obtaining 	much better information on some key questions.</a:t>
            </a:r>
          </a:p>
          <a:p>
            <a:pPr marL="0" indent="0">
              <a:buNone/>
            </a:pPr>
            <a:r>
              <a:rPr lang="en-GB" dirty="0"/>
              <a:t>Why have the authorities in the UK adopted policies on PKD which effectively amount to inaction, and looking the other way?</a:t>
            </a:r>
          </a:p>
          <a:p>
            <a:pPr marL="0" indent="0">
              <a:buNone/>
            </a:pPr>
            <a:r>
              <a:rPr lang="en-GB" dirty="0"/>
              <a:t>	Not knowable with certainty: but a suspicion they are adopting a 	course of least resistance, and trying to keep too many vested 	interests happy. </a:t>
            </a:r>
            <a:r>
              <a:rPr lang="en-GB"/>
              <a:t>Progress is unlikely </a:t>
            </a:r>
            <a:r>
              <a:rPr lang="en-GB" dirty="0"/>
              <a:t>unless there is a body with a 	clear focus on the interests of the wild fish community.</a:t>
            </a:r>
          </a:p>
        </p:txBody>
      </p:sp>
    </p:spTree>
    <p:extLst>
      <p:ext uri="{BB962C8B-B14F-4D97-AF65-F5344CB8AC3E}">
        <p14:creationId xmlns:p14="http://schemas.microsoft.com/office/powerpoint/2010/main" val="2263131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t>What is PKD?</a:t>
            </a:r>
          </a:p>
        </p:txBody>
      </p:sp>
      <p:sp>
        <p:nvSpPr>
          <p:cNvPr id="3" name="Content Placeholder 2"/>
          <p:cNvSpPr>
            <a:spLocks noGrp="1"/>
          </p:cNvSpPr>
          <p:nvPr>
            <p:ph idx="1"/>
          </p:nvPr>
        </p:nvSpPr>
        <p:spPr/>
        <p:txBody>
          <a:bodyPr/>
          <a:lstStyle/>
          <a:p>
            <a:r>
              <a:rPr lang="en-GB" dirty="0"/>
              <a:t>PKD is caused by a microscopic parasite, known to its friends as </a:t>
            </a:r>
            <a:r>
              <a:rPr lang="en-GB" i="1" dirty="0" err="1"/>
              <a:t>Tetracapsuloides</a:t>
            </a:r>
            <a:r>
              <a:rPr lang="en-GB" i="1" dirty="0"/>
              <a:t> </a:t>
            </a:r>
            <a:r>
              <a:rPr lang="en-GB" i="1" dirty="0" err="1"/>
              <a:t>bryosalmonae</a:t>
            </a:r>
            <a:r>
              <a:rPr lang="en-GB" i="1" dirty="0"/>
              <a:t>.</a:t>
            </a:r>
          </a:p>
          <a:p>
            <a:r>
              <a:rPr lang="en-GB" dirty="0"/>
              <a:t>This parasite causes inflammation in the kidneys of infected fish.</a:t>
            </a:r>
          </a:p>
          <a:p>
            <a:r>
              <a:rPr lang="en-GB" dirty="0"/>
              <a:t>The parasite has a complicated lifecycle: it cycles between two host species: namely, salmonid fish, and an invertebrate animal known as a </a:t>
            </a:r>
            <a:r>
              <a:rPr lang="en-GB" i="1" dirty="0"/>
              <a:t> bryozoan.</a:t>
            </a:r>
          </a:p>
          <a:p>
            <a:r>
              <a:rPr lang="en-GB" dirty="0"/>
              <a:t>Infected fish will either die, or recover. If they recover, they will continue to secrete the parasite into the water.</a:t>
            </a:r>
          </a:p>
          <a:p>
            <a:pPr marL="0" indent="0">
              <a:buNone/>
            </a:pPr>
            <a:endParaRPr lang="en-GB" dirty="0"/>
          </a:p>
        </p:txBody>
      </p:sp>
    </p:spTree>
    <p:extLst>
      <p:ext uri="{BB962C8B-B14F-4D97-AF65-F5344CB8AC3E}">
        <p14:creationId xmlns:p14="http://schemas.microsoft.com/office/powerpoint/2010/main" val="3359673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t>What about bryozoans?</a:t>
            </a:r>
          </a:p>
        </p:txBody>
      </p:sp>
      <p:sp>
        <p:nvSpPr>
          <p:cNvPr id="3" name="Content Placeholder 2"/>
          <p:cNvSpPr>
            <a:spLocks noGrp="1"/>
          </p:cNvSpPr>
          <p:nvPr>
            <p:ph idx="1"/>
          </p:nvPr>
        </p:nvSpPr>
        <p:spPr/>
        <p:txBody>
          <a:bodyPr/>
          <a:lstStyle/>
          <a:p>
            <a:r>
              <a:rPr lang="en-GB" dirty="0"/>
              <a:t>These are a form of freshwater corals, which grow in colonies in suitable locations. </a:t>
            </a:r>
          </a:p>
          <a:p>
            <a:r>
              <a:rPr lang="en-GB" dirty="0"/>
              <a:t>They are widespread throughout the UK.</a:t>
            </a:r>
          </a:p>
          <a:p>
            <a:r>
              <a:rPr lang="en-GB" dirty="0"/>
              <a:t>They thrive if the water is polluted, for example, through sewage pollution, or if the water is subject to eutrophication.</a:t>
            </a:r>
          </a:p>
          <a:p>
            <a:r>
              <a:rPr lang="en-GB" dirty="0"/>
              <a:t>They apparently prefer certain locations, where they have some shelter from strong currents, but are not liable to be buried in sediment. A classic location is on exposed tree roots.</a:t>
            </a:r>
          </a:p>
          <a:p>
            <a:endParaRPr lang="en-GB" dirty="0"/>
          </a:p>
        </p:txBody>
      </p:sp>
    </p:spTree>
    <p:extLst>
      <p:ext uri="{BB962C8B-B14F-4D97-AF65-F5344CB8AC3E}">
        <p14:creationId xmlns:p14="http://schemas.microsoft.com/office/powerpoint/2010/main" val="1722508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What are the effects of PKD?</a:t>
            </a:r>
          </a:p>
        </p:txBody>
      </p:sp>
      <p:sp>
        <p:nvSpPr>
          <p:cNvPr id="3" name="Content Placeholder 2"/>
          <p:cNvSpPr>
            <a:spLocks noGrp="1"/>
          </p:cNvSpPr>
          <p:nvPr>
            <p:ph idx="1"/>
          </p:nvPr>
        </p:nvSpPr>
        <p:spPr/>
        <p:txBody>
          <a:bodyPr/>
          <a:lstStyle/>
          <a:p>
            <a:r>
              <a:rPr lang="en-GB" dirty="0"/>
              <a:t>PKD can sometimes cause obvious, and devastating, fish kills. This happens mainly in fish farms: but occasionally in wild fish. For example, Yellowstone in 2016.</a:t>
            </a:r>
          </a:p>
          <a:p>
            <a:r>
              <a:rPr lang="en-GB" dirty="0"/>
              <a:t>Where PKD is endemic, it seems to primarily affect juvenile fish: i.e.,  in their first year of age. Mortality in this age group may well go unnoticed. So PKD could be present in a river, and potentially causing a long run decline in fish stocks, without giving any overt sign of its presence.</a:t>
            </a:r>
          </a:p>
        </p:txBody>
      </p:sp>
    </p:spTree>
    <p:extLst>
      <p:ext uri="{BB962C8B-B14F-4D97-AF65-F5344CB8AC3E}">
        <p14:creationId xmlns:p14="http://schemas.microsoft.com/office/powerpoint/2010/main" val="3429274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t>PKD interacts with other factors.</a:t>
            </a:r>
          </a:p>
        </p:txBody>
      </p:sp>
      <p:sp>
        <p:nvSpPr>
          <p:cNvPr id="3" name="Content Placeholder 2"/>
          <p:cNvSpPr>
            <a:spLocks noGrp="1"/>
          </p:cNvSpPr>
          <p:nvPr>
            <p:ph idx="1"/>
          </p:nvPr>
        </p:nvSpPr>
        <p:spPr/>
        <p:txBody>
          <a:bodyPr/>
          <a:lstStyle/>
          <a:p>
            <a:r>
              <a:rPr lang="en-GB" dirty="0"/>
              <a:t>Anything which stresses fish, like pollution, or other diseases, is likely to increase mortality if fish become infected with PKD.</a:t>
            </a:r>
          </a:p>
          <a:p>
            <a:r>
              <a:rPr lang="en-GB" dirty="0"/>
              <a:t>Global warming is a particular threat: increased water temperatures stress fish directly, and also lead to more parasites being released into the water by infected </a:t>
            </a:r>
            <a:r>
              <a:rPr lang="en-GB" dirty="0" err="1"/>
              <a:t>bryozoa</a:t>
            </a:r>
            <a:r>
              <a:rPr lang="en-GB" dirty="0"/>
              <a:t>.</a:t>
            </a:r>
          </a:p>
          <a:p>
            <a:r>
              <a:rPr lang="en-GB" dirty="0"/>
              <a:t>And, as noted, pollution increases bryozoan numbers, and hence the number of parasites.</a:t>
            </a:r>
          </a:p>
        </p:txBody>
      </p:sp>
    </p:spTree>
    <p:extLst>
      <p:ext uri="{BB962C8B-B14F-4D97-AF65-F5344CB8AC3E}">
        <p14:creationId xmlns:p14="http://schemas.microsoft.com/office/powerpoint/2010/main" val="3947559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t>How widespread is PKD?</a:t>
            </a:r>
          </a:p>
        </p:txBody>
      </p:sp>
      <p:sp>
        <p:nvSpPr>
          <p:cNvPr id="3" name="Content Placeholder 2"/>
          <p:cNvSpPr>
            <a:spLocks noGrp="1"/>
          </p:cNvSpPr>
          <p:nvPr>
            <p:ph idx="1"/>
          </p:nvPr>
        </p:nvSpPr>
        <p:spPr/>
        <p:txBody>
          <a:bodyPr/>
          <a:lstStyle/>
          <a:p>
            <a:r>
              <a:rPr lang="en-GB" dirty="0"/>
              <a:t>Endemic and widespread on the Continent, and North America.</a:t>
            </a:r>
          </a:p>
          <a:p>
            <a:r>
              <a:rPr lang="en-GB" dirty="0"/>
              <a:t>Northern latitudes are no protection. For example, PKD was detected in over 70% of  91 salmon rivers studied in Norway.</a:t>
            </a:r>
          </a:p>
          <a:p>
            <a:r>
              <a:rPr lang="en-GB" dirty="0"/>
              <a:t>Likely to be endemic and widespread in the UK: e.g., “it is likely that the parasite that causes PKD is endemic in Scotland and is likely to be widespread” [Marine Scotland, July 2022]</a:t>
            </a:r>
          </a:p>
          <a:p>
            <a:pPr marL="0" indent="0">
              <a:buNone/>
            </a:pPr>
            <a:r>
              <a:rPr lang="en-GB" dirty="0"/>
              <a:t>“The disease is endemic to UK” [DEFRA, April 2022]</a:t>
            </a:r>
          </a:p>
          <a:p>
            <a:r>
              <a:rPr lang="en-GB" dirty="0"/>
              <a:t>But the precise distribution in the UK is not known, and no-one seems to be seriously trying to establish this.</a:t>
            </a:r>
          </a:p>
        </p:txBody>
      </p:sp>
    </p:spTree>
    <p:extLst>
      <p:ext uri="{BB962C8B-B14F-4D97-AF65-F5344CB8AC3E}">
        <p14:creationId xmlns:p14="http://schemas.microsoft.com/office/powerpoint/2010/main" val="1118401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t>Key Factual Question: 1</a:t>
            </a:r>
          </a:p>
        </p:txBody>
      </p:sp>
      <p:sp>
        <p:nvSpPr>
          <p:cNvPr id="3" name="Content Placeholder 2"/>
          <p:cNvSpPr>
            <a:spLocks noGrp="1"/>
          </p:cNvSpPr>
          <p:nvPr>
            <p:ph idx="1"/>
          </p:nvPr>
        </p:nvSpPr>
        <p:spPr/>
        <p:txBody>
          <a:bodyPr/>
          <a:lstStyle/>
          <a:p>
            <a:r>
              <a:rPr lang="en-GB" dirty="0"/>
              <a:t>Is PKD playing a major role in the decline in salmonid fish stocks in the UK?</a:t>
            </a:r>
          </a:p>
          <a:p>
            <a:pPr marL="0" indent="0">
              <a:buNone/>
            </a:pPr>
            <a:endParaRPr lang="en-GB" dirty="0"/>
          </a:p>
          <a:p>
            <a:pPr marL="0" indent="0">
              <a:buNone/>
            </a:pPr>
            <a:r>
              <a:rPr lang="en-GB" dirty="0"/>
              <a:t>Given the research on the continent, and the fact that PKD is widespread here, there must be a strong possibility that this is the case. But this is a question which urgently needs to be definitively settled.</a:t>
            </a:r>
          </a:p>
        </p:txBody>
      </p:sp>
    </p:spTree>
    <p:extLst>
      <p:ext uri="{BB962C8B-B14F-4D97-AF65-F5344CB8AC3E}">
        <p14:creationId xmlns:p14="http://schemas.microsoft.com/office/powerpoint/2010/main" val="230717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t>Key Factual Question: 2</a:t>
            </a:r>
            <a:endParaRPr lang="en-GB" sz="4000" dirty="0"/>
          </a:p>
        </p:txBody>
      </p:sp>
      <p:sp>
        <p:nvSpPr>
          <p:cNvPr id="3" name="Content Placeholder 2"/>
          <p:cNvSpPr>
            <a:spLocks noGrp="1"/>
          </p:cNvSpPr>
          <p:nvPr>
            <p:ph idx="1"/>
          </p:nvPr>
        </p:nvSpPr>
        <p:spPr/>
        <p:txBody>
          <a:bodyPr/>
          <a:lstStyle/>
          <a:p>
            <a:r>
              <a:rPr lang="en-GB" dirty="0"/>
              <a:t>What is the precise distribution of PKD in the UK?</a:t>
            </a:r>
          </a:p>
          <a:p>
            <a:endParaRPr lang="en-GB" dirty="0"/>
          </a:p>
          <a:p>
            <a:pPr marL="0" indent="0">
              <a:buNone/>
            </a:pPr>
            <a:r>
              <a:rPr lang="en-GB" dirty="0"/>
              <a:t>This is not just a question of which catchments are affected: but whether there are areas within catchments which are currently clear: and of determining what types river condition are associated with low or high parasite burdens.</a:t>
            </a:r>
          </a:p>
        </p:txBody>
      </p:sp>
    </p:spTree>
    <p:extLst>
      <p:ext uri="{BB962C8B-B14F-4D97-AF65-F5344CB8AC3E}">
        <p14:creationId xmlns:p14="http://schemas.microsoft.com/office/powerpoint/2010/main" val="11569800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962</TotalTime>
  <Words>1829</Words>
  <Application>Microsoft Office PowerPoint</Application>
  <PresentationFormat>Widescreen</PresentationFormat>
  <Paragraphs>108</Paragraphs>
  <Slides>23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Proliferative Kidney Disease: Questions and Issues. </vt:lpstr>
      <vt:lpstr>This talk is really about three questions.</vt:lpstr>
      <vt:lpstr>What is PKD?</vt:lpstr>
      <vt:lpstr>What about bryozoans?</vt:lpstr>
      <vt:lpstr>What are the effects of PKD?</vt:lpstr>
      <vt:lpstr>PKD interacts with other factors.</vt:lpstr>
      <vt:lpstr>How widespread is PKD?</vt:lpstr>
      <vt:lpstr>Key Factual Question: 1</vt:lpstr>
      <vt:lpstr>Key Factual Question: 2</vt:lpstr>
      <vt:lpstr>Key Factual Question: 3</vt:lpstr>
      <vt:lpstr>Key Factual Question: 4</vt:lpstr>
      <vt:lpstr>Key Factual Question: 5</vt:lpstr>
      <vt:lpstr>What should be done?</vt:lpstr>
      <vt:lpstr>But there is a fundamental stumbling block.</vt:lpstr>
      <vt:lpstr>Let’s look first of all at findings from a publically commissioned research report.</vt:lpstr>
      <vt:lpstr>Relevant points from Okamura paper.</vt:lpstr>
      <vt:lpstr>In contrast, the official position is:-</vt:lpstr>
      <vt:lpstr>Official position, continued.</vt:lpstr>
      <vt:lpstr>More on official position: DEFRA</vt:lpstr>
      <vt:lpstr>Rationally, the official position makes no sense.</vt:lpstr>
      <vt:lpstr>Nevertheless, there may be a twisted logic to the official position.</vt:lpstr>
      <vt:lpstr>Which raises the question.</vt:lpstr>
      <vt:lpstr>So, finally, going back to the three initial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Proliferative Kidney Disease: Questions and Issues.</dc:title>
  <dc:creator>James</dc:creator>
  <cp:lastModifiedBy>James</cp:lastModifiedBy>
  <cp:revision>48</cp:revision>
  <cp:lastPrinted>2023-06-10T18:20:30Z</cp:lastPrinted>
  <dcterms:created xsi:type="dcterms:W3CDTF">2023-06-08T13:59:13Z</dcterms:created>
  <dcterms:modified xsi:type="dcterms:W3CDTF">2023-11-24T15:41:23Z</dcterms:modified>
</cp:coreProperties>
</file>